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56" r:id="rId2"/>
    <p:sldId id="286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73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4" r:id="rId19"/>
    <p:sldId id="275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3" r:id="rId28"/>
    <p:sldId id="276" r:id="rId29"/>
    <p:sldId id="260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E53"/>
    <a:srgbClr val="A90055"/>
    <a:srgbClr val="FF9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6820F856-FBC0-45F2-B759-5429941E4C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E36DF0C-DA57-4764-AF76-725CD6CE9D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A3823-3C6D-4943-999F-254CDD3F1ABB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E35DD09-A132-4E84-A1C0-28C25D601B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895E913-80C0-45CC-9EA1-71101197EE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AB8DA-E6A9-4E60-921F-CD9CF92EC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39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1B00DFF-BA1C-4A6F-A645-124A9F40A0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071F69-D778-4158-BEF4-87DD1DCCE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FDA0FF4-AD49-4162-A222-56C43BB91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42DC7BB-A304-4017-B6F8-052011AD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7E95DD-BF2F-4CAD-AC3B-A8F45AE7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46B0D-B09F-45B3-8C4F-0EDD7DD48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0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846CE-9A73-423F-B7E8-11207D533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FA85E8A-B885-4709-9067-EEA2B0B78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928BE3A-759E-4ACA-8E12-F83090DF9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CDA439-8D4B-4C2C-A7C8-C9D10FA2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C17702-426F-4ADA-A68C-B9F6DE00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6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B700F32-38FF-4C5A-8417-2902F19CD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35A3229-66FE-4106-9665-A8630BB1E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4AF2108-1640-4672-A080-49EE36D81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6F2535-63DE-4015-A670-C631BC5B1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3CAC264-715F-4951-B699-93064707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1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0323DB-FA8F-44EB-830B-28B0B40F0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75EA540-DA6C-4749-A24B-3FB88AED3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357080-09B3-4964-A006-216908E28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07C62D4-249D-447A-A448-A9922293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AADB6DF-674D-43EF-9344-05F87A65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88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D756DD-89AE-40A4-A836-8B280D7D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A60E68F-B3D6-4441-AC39-179FF8262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DF9E3AD-6067-497E-9258-A08FC0788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71B7628-03A6-4361-AE9D-F5BEF7A0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8EFD617-B326-4C36-9741-6F0A6BBC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12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83CDAE4-F1AC-4C02-9CE0-969C5F6C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BB96964-18AF-4F0C-9095-4A1FFED86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836D28D-2C67-4DA6-92F9-56E7780CE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771CA75-5610-4E8F-8EDC-BCB52CCF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80FEC5F-91E1-4F27-A066-FDCCF876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CDAE601-C508-4052-8F37-C0D975E48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1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8D78112-93F5-4532-A129-C44F84EA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7E2E980-7E11-4A3B-B595-1C5653660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594ECC5-EE8D-43F4-AB30-7C6F4BA51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23F12A9-1076-4DD9-A96D-8D60CC92C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455894F-699E-45D7-995B-4C0DFA94A7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D749E4B-C220-4B03-AF21-F098406A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836E5AA-9004-4AE8-91C4-3CC9931E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4CACCFA-F3F7-48F3-8CAC-4E52152B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0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06D27F-677C-4316-BC82-AC63B057D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269A0FD-C21C-4042-A082-9BB78249F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710FF57-940A-4397-8060-2718508E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43D4AAB-56E1-46D1-9ADC-83AD941FA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1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5E14F34-771C-43B4-AD57-08451379C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9238E54A-FB10-4818-8625-D7B9EE3C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99E0A77-B873-488F-9E60-ECD9675BA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76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0FCF66-33BD-4C88-A035-7302308C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D528C17-07AE-4800-AD14-062791DC1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052CCA0-237A-4D6D-A855-BC011D4E2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CFEB2E5-0C4B-4CC9-916D-96C9991F8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4C4C624-B5B0-4396-8533-035CD5453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61D2A6E-0D64-4650-A682-4C9201CF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1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49410E-53A8-488F-8D22-59131D8B6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D1816F64-3C9A-4767-8C69-DD1843E41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58398E2-6182-4992-BFBB-395CD8E48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3EE8945-0B87-4B6F-9C12-5305A9AB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AD0E-E827-4F3C-BDF5-45B4051301E9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59AB622-15E9-415E-B366-D54BFF15D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56AF235-D290-4AA7-8E7B-0337D019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72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BB89C9D-DDB1-458C-8A01-0A55E592151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9EFCD7-1FF8-4950-AE97-50461725D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48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E4A2D7A-BADA-40C2-98D1-2E4233773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7807BED-D44F-44CC-A54A-1F4E8D76E7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1AD0E-E827-4F3C-BDF5-45B4051301E9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DAC7A43-4A2D-4CAB-972C-3466D0A92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4C935B-FB35-408C-8A14-95AB7798E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371F9-18F3-4FF1-96E2-918F3AC9F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3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oz.gov.ua/article/news/rekomendacii-dlja-naselennja-pid-chas-voennogo-stanu" TargetMode="External"/><Relationship Id="rId2" Type="http://schemas.openxmlformats.org/officeDocument/2006/relationships/hyperlink" Target="https://eo.gov.ua/fizychna-bezpeka-ditey-pid-chas-viyny-pravyla-povedinky-v-evakuatsii-na-okupovanykh-terytoriiakh-i-v-zoni-boyovykh-diy/2022/03/19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echirniy.kyiv.ua/news/61736/" TargetMode="External"/><Relationship Id="rId5" Type="http://schemas.openxmlformats.org/officeDocument/2006/relationships/hyperlink" Target="http://mankrda.gov.ua/pravila-bezpechnoi-povedinki-v-nadzvichajnih-situaciyah/" TargetMode="External"/><Relationship Id="rId4" Type="http://schemas.openxmlformats.org/officeDocument/2006/relationships/hyperlink" Target="https://phc.org.ua/news/rekomendacii-dlya-naselennya-pid-chas-voennogo-stan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8FED4F-6C6B-4D13-A38C-16B86B3C81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96" y="192948"/>
            <a:ext cx="10112206" cy="3540154"/>
          </a:xfrm>
        </p:spPr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ПОВЕДІНКА ПІД ЧАС ВОЄННОГО СТАНУ</a:t>
            </a:r>
            <a:endParaRPr lang="en-US" sz="80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06396DE-E643-4100-AEF6-85D2C9B8F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1785" y="4219662"/>
            <a:ext cx="5310909" cy="2290195"/>
          </a:xfrm>
        </p:spPr>
        <p:txBody>
          <a:bodyPr>
            <a:noAutofit/>
          </a:bodyPr>
          <a:lstStyle/>
          <a:p>
            <a:pPr algn="l"/>
            <a:r>
              <a:rPr lang="uk-UA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 </a:t>
            </a:r>
          </a:p>
          <a:p>
            <a:pPr algn="l"/>
            <a:r>
              <a:rPr lang="uk-UA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педагог-організатор</a:t>
            </a:r>
          </a:p>
          <a:p>
            <a:pPr algn="l"/>
            <a:r>
              <a:rPr lang="uk-UA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СЗШ І-ІІІ ступенів №7 </a:t>
            </a:r>
          </a:p>
          <a:p>
            <a:pPr algn="l"/>
            <a:r>
              <a:rPr lang="uk-UA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 Хмельницького</a:t>
            </a:r>
          </a:p>
          <a:p>
            <a:pPr algn="l"/>
            <a:r>
              <a:rPr lang="uk-UA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Гончарук Олена Олексіївна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9" y="3850546"/>
            <a:ext cx="6614385" cy="2827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794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повітряній </a:t>
            </a:r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небезпеці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000" y="1011892"/>
            <a:ext cx="6393110" cy="570769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Вимкніть джерело живлення, закрийте воду і газ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Погасіть пічне опалення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Візьміть документи, гроші і продукти, предмети першої необхідності, медичну аптечку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Попередьте про небезпеку сусідів і при необхідності надайте допомогу старим і хворим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Якнайшвидше дійдіть до захисної споруди або сховайтеся на місцевості. Дотримуйтесь спокою і порядку. Без крайньої необхідності не залишайте безпечного місця перебування. Слідкуйте за офіційними повідомленнями.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3" y="4236441"/>
            <a:ext cx="5576771" cy="248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531584"/>
            <a:ext cx="5048264" cy="25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755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помітив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підозрілий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вибухівку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10" y="1439731"/>
            <a:ext cx="6123965" cy="52546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торкайся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намагайся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розбирати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рухай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переміщуй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кидай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намагайся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Не пали і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користуйся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мобільним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телефоном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підозрілим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предметом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Відійди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підозрілого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предмета та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сховайся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міцною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спорудою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buNone/>
            </a:pP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будівлею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поліцію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знахідку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якомога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066" y="739162"/>
            <a:ext cx="5546580" cy="599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907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0625" y="704675"/>
            <a:ext cx="6493078" cy="5964573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Зустрінь поліцейських, що приїдуть на виклик, оскільки ти – єдина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зможе точно описати підозрілий предмет та показати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точне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місцезнаходження.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дозволяй іншим людям наближатися до підозрілого предмета,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поки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чекаєш на поліцію. Попередь людей, що знаходяться поруч,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 переміститися у безпечне місце.</a:t>
            </a:r>
          </a:p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ти помітив підозрілий предмет у громадському транспорті,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попередь про це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водія.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8" y="601663"/>
            <a:ext cx="5395271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663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397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01"/>
            <a:ext cx="3993160" cy="545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60" y="830510"/>
            <a:ext cx="4123189" cy="593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348" y="75501"/>
            <a:ext cx="4131577" cy="559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051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" y="1442906"/>
            <a:ext cx="3790426" cy="531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49" y="100667"/>
            <a:ext cx="4170726" cy="572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401" y="1442905"/>
            <a:ext cx="4268599" cy="531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09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725" y="1"/>
            <a:ext cx="11144075" cy="1348508"/>
          </a:xfrm>
        </p:spPr>
        <p:txBody>
          <a:bodyPr>
            <a:normAutofit/>
          </a:bodyPr>
          <a:lstStyle/>
          <a:p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стався </a:t>
            </a:r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вибух</a:t>
            </a:r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691" y="1397787"/>
            <a:ext cx="6317609" cy="531340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Переконайтеся в тому, що ви не отримали значних травм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Заспокойтеся і уважно озирніться навколо, чи не існує загрози подальших обвалів і вибухів, які не звисає чи з руїн розбите скло, не потрібна комусь ваша допомога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Якщо є можливість - спокійно вийдіть з місця події. Якщо ви опинилися в завалі - періодично подавайте звукові сигнали. Пам'ятайте, що при низькій активності людина може протриматися без води п'ять діб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Виконуйте всі розпорядження рятувальника.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822" y="0"/>
            <a:ext cx="56788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921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загрозі масових </a:t>
            </a:r>
            <a:r>
              <a:rPr lang="uk-UA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заворушень:</a:t>
            </a:r>
            <a:endParaRPr lang="uk-UA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97430" y="1129337"/>
            <a:ext cx="6124662" cy="5497966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Зберігайте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спокій і розсудливість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перебуванні на вулиці негайно покиньте місця масового скупчення людей, уникайте агресивно налаштованих осіб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піддавайтеся на провокації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Надійно закрийте двері. Не підходьте до вікон і не виходьте на балкон. Без крайньої необхідності не покидайте приміщення.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85" y="4244829"/>
            <a:ext cx="4714613" cy="240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33" y="1098103"/>
            <a:ext cx="5237278" cy="293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591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обстрілу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стрілецькою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зброєю</a:t>
            </a:r>
            <a:r>
              <a:rPr lang="ru-RU" sz="40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4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7469" y="1359016"/>
            <a:ext cx="7315899" cy="580518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стрілянини найкраще ховатися у захищеному приміщенні (наприклад, у ванній кімнаті або самій ванні). Коли це неможливо, варто лягти прикрившись предметами, що здатні захистити від уламків і куль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Якщо ви потрапили під стрілянину на відкритому місці, краще впасти на землю та закрити голову руками. Ефективним захистом буде будь-який виступ, навіть тротуар, заглиблення в землі або канава. Укриттям може стати бетонна сміттєва урна або сходинки ґанку. Не намагайтеся сховатися за автомобілями або кіосками, бо вони часто стають мішенями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Де б ви не перебували, тіло повинно бути в максимально безпечному положенні. Згрупуйтеся, ляжте в позу ембріона. Розверніться ногами у бік стрілянини, прикривши голову руками та відкривши рот, щоб близький вибух не завдав шкоди барабанним перетинкам. Чекайте, поки стрілянина не вщухне, а пострілів не буде бодай протягом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пʼяти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хвилин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Якщо ваше житло перебуває в зоні регулярних збройних зіткнень, потрібно зміцнити вікна, наприклад, клейкою плівкою. Це допоможе уникнути розльоту уламків скла. Бажано затулити вікна, наприклад, мішками з піском чи масивними меблями.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50" y="4320940"/>
            <a:ext cx="4402661" cy="2380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7" y="1688766"/>
            <a:ext cx="4519363" cy="243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268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" y="92279"/>
            <a:ext cx="11981460" cy="663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30" y="4675359"/>
            <a:ext cx="5752940" cy="188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557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" y="75501"/>
            <a:ext cx="11996257" cy="668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928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145" y="-75500"/>
            <a:ext cx="10515600" cy="134850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радіаційної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аварії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580" y="1552983"/>
            <a:ext cx="7492068" cy="54308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у вашій місцевості трапиться радіаційна надзвичайна ситуація, вам необхідно залишатися в приміщенні або негайно зайти до нього, якщо ви перебуваєте на вулиці. Це найбезпечніша дія, яку ви можете зробити.</a:t>
            </a:r>
          </a:p>
          <a:p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Зайдіть в укриття, підвал або в середину будівлі. Радіоактивний матеріал осідає на зовнішній стороні будівель, тому найкраще триматися якомога далі від стін і даху будівлі.</a:t>
            </a: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Заберіть всередину домашніх тварин.</a:t>
            </a: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Закрийте та заблокуйте всі вікна та двері в приміщенні.</a:t>
            </a: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Слідкуйте за повідомленнями від рятувальників ДСНС, поліції, місцевої влади.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4586084"/>
            <a:ext cx="4477857" cy="213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1551963"/>
            <a:ext cx="4360411" cy="284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565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5500"/>
            <a:ext cx="5637402" cy="1348508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Знезараження </a:t>
            </a:r>
            <a:r>
              <a:rPr lang="uk-UA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себе:</a:t>
            </a:r>
            <a:endParaRPr lang="uk-UA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6802" y="1023457"/>
            <a:ext cx="7483680" cy="56877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Зніміть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верхній шар одягу. Так ви позбудетеся до 90% радіоактивного матеріалу. Робіть це обережно, аби не розтрусити радіоактивний пил. Помістіть одяг у пластиковий пакет або герметичний контейнер і тримайте його подалі від людей і домашніх тварини.</a:t>
            </a:r>
          </a:p>
          <a:p>
            <a:pPr>
              <a:buFontTx/>
              <a:buChar char="-"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Помийтесь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Якщо така можливість є, прийміть душ з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милом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голову помийте шампунем.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тріть і не подряпайте шкіру, аби радіоактивний матеріал не потрапив у відкриті рани. </a:t>
            </a:r>
            <a:endParaRPr lang="uk-UA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доступу до води немає, скористайтеся вологими серветками, вологою тканиною. Зверніть особливу увагу на ваші руки й обличчя протріть повіки, вії, вуха.</a:t>
            </a: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Одягніть чистий одяг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" y="1526795"/>
            <a:ext cx="4402442" cy="261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60" y="4394542"/>
            <a:ext cx="3578223" cy="205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920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723"/>
            <a:ext cx="11971090" cy="1348508"/>
          </a:xfrm>
        </p:spPr>
        <p:txBody>
          <a:bodyPr>
            <a:normAutofit/>
          </a:bodyPr>
          <a:lstStyle/>
          <a:p>
            <a:pPr algn="ctr"/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харчових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питної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 в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радіаційній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надзвичайній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endParaRPr lang="uk-UA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6802" y="1291905"/>
            <a:ext cx="7483680" cy="5419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Безпечною є їжа з герметичних контейнерів (консерви, банки, пляшки, коробки тощо).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 безпечною є їжа, яка зберігалася у холодильнику або морозильній камері. Перед відкриттям протріть харчові контейнери вологою тканиною або чистим рушником. Перед використанням протріть кухонне приладдя вологою тканиною або чистим рушником. Використану тканину чи рушник покладіть у поліетиленовий пакет або герметичний контейнер і залиште у недоступному місці, подалі від людей і тварин.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4" y="4932200"/>
            <a:ext cx="2608903" cy="159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57" y="4177717"/>
            <a:ext cx="2214818" cy="177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7" y="2623327"/>
            <a:ext cx="2918160" cy="194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r="22253"/>
          <a:stretch/>
        </p:blipFill>
        <p:spPr bwMode="auto">
          <a:xfrm>
            <a:off x="3246541" y="1543574"/>
            <a:ext cx="1224792" cy="2455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602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5834"/>
            <a:ext cx="5637402" cy="1147173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 води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802" y="1489046"/>
            <a:ext cx="7483680" cy="536895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Допоки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рятувальники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повідомляють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водопровідної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вода в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пляшках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залишатиметься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забрудненою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Упаковка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захищає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рідину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радіоактивних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Кип’ятіння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водопровідної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 не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позбавляє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радіоактивних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Тож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майте запас води у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пляшках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герметичних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контейнерах.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Напої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холодильнику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теж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вживання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в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ємностях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вашому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таких як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унітаз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водонагрівач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 буде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радіоактивних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Водопровідну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колодязну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воду для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миття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 та упаковок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води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водопровідна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забруднена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одно можете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знезараження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Будь-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радіоактивний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потрапляє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підземні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води, буде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розбавлятися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водою до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низького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буде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безпечним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миття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шкіри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волосся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одягу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24" y="4014150"/>
            <a:ext cx="4420999" cy="236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842" y="1073792"/>
            <a:ext cx="4615138" cy="279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884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145" y="-75500"/>
            <a:ext cx="10515600" cy="134850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хімічного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ураження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9" y="1384182"/>
            <a:ext cx="5618716" cy="530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593" y="1136970"/>
            <a:ext cx="5912329" cy="554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252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5500"/>
            <a:ext cx="5637402" cy="1348508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виявити ознаки отруєння </a:t>
            </a:r>
            <a:r>
              <a:rPr lang="uk-UA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6802" y="1023457"/>
            <a:ext cx="7483680" cy="56877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Хімічні сполуки, можуть подразнювати очі, слизові оболонки, шкіру та дихальні шляхи, може виникати утруднення дихання - кашель, виділення мокротиння, іноді і з домішками крові, нежить, відчуття сухості в горлі, осиплість голосу, нежить, носова кровотеча, біль у грудях.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подразненні слизової оболонки очей - почервоніння, запалення, набряклість, помутніння рогівки, ураження райдужної оболонки очей.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гострих отруєннях - головний біль, запаморочення, загальна слабкість.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Хімічне забруднення також може ускладнити хронічні захворювання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легенів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такі як астма та емфізема.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6" y="4405133"/>
            <a:ext cx="4369456" cy="232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5" y="1544432"/>
            <a:ext cx="4260399" cy="268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705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3367" y="125835"/>
            <a:ext cx="10515600" cy="13485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збройних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країни-агресора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з’явилися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поблизу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твоєї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домівки</a:t>
            </a:r>
            <a:r>
              <a:rPr lang="ru-RU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91580" y="1615899"/>
            <a:ext cx="5181600" cy="499462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Не панікуй. Спочатку спробуй зрозуміти, що коїться, лише після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приймай рішення щодо подальших дій.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Якщо ти побачив ворожих солдатів у своєму дворі, не підходь до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оскільки ти можеш стати мішенню або жертвою випадкової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кулі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Не будь допитливим, не намагайся зблизька розгледіти військове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зброю або озброєних людей: тебе можуть прийняти за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шпигуна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Не дозволяй іншим дітям грати на вулиці: діти дуже допитливі, їх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розчавити танки, вони можуть підірватися на вибухівці та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інше.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910431" y="1766902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uk-UA" dirty="0">
                <a:solidFill>
                  <a:schemeClr val="bg1"/>
                </a:solidFill>
              </a:rPr>
              <a:t>●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провокуй ворожих солдатів, відкрито знімаючи їх на відео або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фотографуючи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Не тримай руки в кишенях та уникай різких рухів, коли спілкуєшся з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озброєною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Ніколи не сперечайся з озброєною людиною.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Покинь свою оселю, якщо до неї заходять озброєні люди або якщо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вони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хочуть оселитися у твоїй домівці.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Якщо ти прямуєш в місто, роби це пішки замість того, щоб їхати на </a:t>
            </a:r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4" t="34795" r="13833" b="41301"/>
          <a:stretch/>
        </p:blipFill>
        <p:spPr bwMode="auto">
          <a:xfrm>
            <a:off x="5310231" y="1954635"/>
            <a:ext cx="1610686" cy="419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469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2" t="23364" r="7041" b="24649"/>
          <a:stretch/>
        </p:blipFill>
        <p:spPr bwMode="auto">
          <a:xfrm>
            <a:off x="604009" y="427838"/>
            <a:ext cx="11048300" cy="599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823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r="4447"/>
          <a:stretch/>
        </p:blipFill>
        <p:spPr bwMode="auto">
          <a:xfrm>
            <a:off x="117446" y="117446"/>
            <a:ext cx="11920756" cy="664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 r="79681" b="23218"/>
          <a:stretch/>
        </p:blipFill>
        <p:spPr bwMode="auto">
          <a:xfrm>
            <a:off x="5527136" y="234892"/>
            <a:ext cx="1101376" cy="645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271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ДЖЕРЕЛ:</a:t>
            </a:r>
            <a:endParaRPr lang="uk-UA" b="1" i="1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891" y="1342238"/>
            <a:ext cx="11727809" cy="53018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1.</a:t>
            </a:r>
            <a:r>
              <a:rPr lang="ru-RU" dirty="0">
                <a:solidFill>
                  <a:srgbClr val="FFFF00"/>
                </a:solidFill>
              </a:rPr>
              <a:t> ЯК ВИЖИТИ ПІД ЧАС НАДЗВИЧАЙНОЇ СИТУАЦІЇ ТА ПІД ЧАС ВІЙНИ: 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</a:rPr>
              <a:t>ЛЕГКО </a:t>
            </a:r>
            <a:r>
              <a:rPr lang="ru-RU" dirty="0" smtClean="0">
                <a:solidFill>
                  <a:srgbClr val="FFFF00"/>
                </a:solidFill>
              </a:rPr>
              <a:t>про СЕРЙОЗНЕ. ПРАКТИЧНИЙ ПОРАДНИК. </a:t>
            </a:r>
            <a:r>
              <a:rPr lang="uk-UA" dirty="0" smtClean="0">
                <a:solidFill>
                  <a:srgbClr val="FFFF00"/>
                </a:solidFill>
              </a:rPr>
              <a:t>Упорядники</a:t>
            </a:r>
            <a:r>
              <a:rPr lang="uk-UA" dirty="0">
                <a:solidFill>
                  <a:srgbClr val="FFFF00"/>
                </a:solidFill>
              </a:rPr>
              <a:t>: </a:t>
            </a:r>
            <a:r>
              <a:rPr lang="uk-UA" dirty="0" smtClean="0">
                <a:solidFill>
                  <a:srgbClr val="FFFF00"/>
                </a:solidFill>
              </a:rPr>
              <a:t>Н. </a:t>
            </a:r>
            <a:r>
              <a:rPr lang="uk-UA" dirty="0">
                <a:solidFill>
                  <a:srgbClr val="FFFF00"/>
                </a:solidFill>
              </a:rPr>
              <a:t>Нечаєва-</a:t>
            </a:r>
            <a:r>
              <a:rPr lang="uk-UA" dirty="0" err="1">
                <a:solidFill>
                  <a:srgbClr val="FFFF00"/>
                </a:solidFill>
              </a:rPr>
              <a:t>Юрійчук</a:t>
            </a:r>
            <a:r>
              <a:rPr lang="uk-UA" dirty="0">
                <a:solidFill>
                  <a:srgbClr val="FFFF00"/>
                </a:solidFill>
              </a:rPr>
              <a:t>, </a:t>
            </a:r>
            <a:r>
              <a:rPr lang="uk-UA" dirty="0" smtClean="0">
                <a:solidFill>
                  <a:srgbClr val="FFFF00"/>
                </a:solidFill>
              </a:rPr>
              <a:t>О. Танасійчук</a:t>
            </a:r>
            <a:r>
              <a:rPr lang="uk-UA" dirty="0">
                <a:solidFill>
                  <a:srgbClr val="FFFF00"/>
                </a:solidFill>
              </a:rPr>
              <a:t>, </a:t>
            </a:r>
            <a:r>
              <a:rPr lang="uk-UA" dirty="0" smtClean="0">
                <a:solidFill>
                  <a:srgbClr val="FFFF00"/>
                </a:solidFill>
              </a:rPr>
              <a:t>О. </a:t>
            </a:r>
            <a:r>
              <a:rPr lang="uk-UA" dirty="0" err="1" smtClean="0">
                <a:solidFill>
                  <a:srgbClr val="FFFF00"/>
                </a:solidFill>
              </a:rPr>
              <a:t>Ноздрачов</a:t>
            </a:r>
            <a:r>
              <a:rPr lang="uk-UA" dirty="0">
                <a:solidFill>
                  <a:srgbClr val="FFFF00"/>
                </a:solidFill>
              </a:rPr>
              <a:t>, </a:t>
            </a:r>
            <a:r>
              <a:rPr lang="uk-UA" dirty="0" smtClean="0">
                <a:solidFill>
                  <a:srgbClr val="FFFF00"/>
                </a:solidFill>
              </a:rPr>
              <a:t>С. Дмитрієв, 2022 р., 73 с.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2. Освітній омбудсмен України: </a:t>
            </a:r>
            <a:r>
              <a:rPr lang="ru-RU" dirty="0" err="1">
                <a:solidFill>
                  <a:srgbClr val="FFFF00"/>
                </a:solidFill>
              </a:rPr>
              <a:t>Фізична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безпека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дітей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під</a:t>
            </a:r>
            <a:r>
              <a:rPr lang="ru-RU" dirty="0">
                <a:solidFill>
                  <a:srgbClr val="FFFF00"/>
                </a:solidFill>
              </a:rPr>
              <a:t> час </a:t>
            </a:r>
            <a:r>
              <a:rPr lang="ru-RU" dirty="0" err="1" smtClean="0">
                <a:solidFill>
                  <a:srgbClr val="FFFF00"/>
                </a:solidFill>
              </a:rPr>
              <a:t>війни</a:t>
            </a:r>
            <a:r>
              <a:rPr lang="ru-RU" dirty="0" smtClean="0">
                <a:solidFill>
                  <a:srgbClr val="FFFF00"/>
                </a:solidFill>
              </a:rPr>
              <a:t>: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https</a:t>
            </a:r>
            <a:r>
              <a:rPr lang="en-US" dirty="0">
                <a:solidFill>
                  <a:srgbClr val="FFFF00"/>
                </a:solidFill>
                <a:hlinkClick r:id="rId2"/>
              </a:rPr>
              <a:t>://eo.gov.ua/fizychna-bezpeka-ditey-pid-chas-viyny-pravyla-povedinky-v-evakuatsii-na-okupovanykh-terytoriiakh-i-v-zoni-boyovykh-diy/2022/03/19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/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3. Міністерство охорони </a:t>
            </a:r>
            <a:r>
              <a:rPr lang="uk-UA" dirty="0" err="1" smtClean="0">
                <a:solidFill>
                  <a:srgbClr val="FFFF00"/>
                </a:solidFill>
              </a:rPr>
              <a:t>здоров</a:t>
            </a:r>
            <a:r>
              <a:rPr lang="en-US" dirty="0" smtClean="0">
                <a:solidFill>
                  <a:srgbClr val="FFFF00"/>
                </a:solidFill>
              </a:rPr>
              <a:t>’</a:t>
            </a:r>
            <a:r>
              <a:rPr lang="uk-UA" dirty="0" smtClean="0">
                <a:solidFill>
                  <a:srgbClr val="FFFF00"/>
                </a:solidFill>
              </a:rPr>
              <a:t>я України: </a:t>
            </a:r>
            <a:r>
              <a:rPr lang="ru-RU" dirty="0">
                <a:solidFill>
                  <a:srgbClr val="FFFF00"/>
                </a:solidFill>
              </a:rPr>
              <a:t>Рекомендації для </a:t>
            </a:r>
            <a:r>
              <a:rPr lang="ru-RU" dirty="0" err="1">
                <a:solidFill>
                  <a:srgbClr val="FFFF00"/>
                </a:solidFill>
              </a:rPr>
              <a:t>населення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під</a:t>
            </a:r>
            <a:r>
              <a:rPr lang="ru-RU" dirty="0">
                <a:solidFill>
                  <a:srgbClr val="FFFF00"/>
                </a:solidFill>
              </a:rPr>
              <a:t> час </a:t>
            </a:r>
            <a:r>
              <a:rPr lang="ru-RU" dirty="0" err="1">
                <a:solidFill>
                  <a:srgbClr val="FFFF00"/>
                </a:solidFill>
              </a:rPr>
              <a:t>воєнного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стану: </a:t>
            </a:r>
            <a:r>
              <a:rPr lang="en-US" dirty="0">
                <a:solidFill>
                  <a:srgbClr val="FFFF00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srgbClr val="FFFF00"/>
                </a:solidFill>
                <a:hlinkClick r:id="rId3"/>
              </a:rPr>
              <a:t>moz.gov.ua/article/news/rekomendacii-dlja-naselennja-pid-chas-voennogo-stanu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4. Центр громадського </a:t>
            </a:r>
            <a:r>
              <a:rPr lang="uk-UA" dirty="0" err="1" smtClean="0">
                <a:solidFill>
                  <a:srgbClr val="FFFF00"/>
                </a:solidFill>
              </a:rPr>
              <a:t>здоров</a:t>
            </a:r>
            <a:r>
              <a:rPr lang="en-US" dirty="0" smtClean="0">
                <a:solidFill>
                  <a:srgbClr val="FFFF00"/>
                </a:solidFill>
              </a:rPr>
              <a:t>’</a:t>
            </a:r>
            <a:r>
              <a:rPr lang="uk-UA" dirty="0" smtClean="0">
                <a:solidFill>
                  <a:srgbClr val="FFFF00"/>
                </a:solidFill>
              </a:rPr>
              <a:t>я МОЗ України: </a:t>
            </a:r>
            <a:r>
              <a:rPr lang="ru-RU" dirty="0">
                <a:solidFill>
                  <a:srgbClr val="FFFF00"/>
                </a:solidFill>
              </a:rPr>
              <a:t>Рекомендації для </a:t>
            </a:r>
            <a:r>
              <a:rPr lang="ru-RU" dirty="0" err="1">
                <a:solidFill>
                  <a:srgbClr val="FFFF00"/>
                </a:solidFill>
              </a:rPr>
              <a:t>населення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під</a:t>
            </a:r>
            <a:r>
              <a:rPr lang="ru-RU" dirty="0">
                <a:solidFill>
                  <a:srgbClr val="FFFF00"/>
                </a:solidFill>
              </a:rPr>
              <a:t> час </a:t>
            </a:r>
            <a:r>
              <a:rPr lang="ru-RU" dirty="0" err="1">
                <a:solidFill>
                  <a:srgbClr val="FFFF00"/>
                </a:solidFill>
              </a:rPr>
              <a:t>воєнного</a:t>
            </a:r>
            <a:r>
              <a:rPr lang="ru-RU" dirty="0">
                <a:solidFill>
                  <a:srgbClr val="FFFF00"/>
                </a:solidFill>
              </a:rPr>
              <a:t> стану</a:t>
            </a:r>
            <a:r>
              <a:rPr lang="ru-RU" dirty="0" smtClean="0">
                <a:solidFill>
                  <a:srgbClr val="FFFF00"/>
                </a:solidFill>
              </a:rPr>
              <a:t>: </a:t>
            </a:r>
            <a:r>
              <a:rPr lang="en-US" dirty="0">
                <a:solidFill>
                  <a:srgbClr val="FFFF00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rgbClr val="FFFF00"/>
                </a:solidFill>
                <a:hlinkClick r:id="rId4"/>
              </a:rPr>
              <a:t>phc.org.ua/news/rekomendacii-dlya-naselennya-pid-chas-voennogo-stanu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5.</a:t>
            </a:r>
            <a:r>
              <a:rPr lang="ru-RU" dirty="0">
                <a:solidFill>
                  <a:srgbClr val="FFFF00"/>
                </a:solidFill>
              </a:rPr>
              <a:t> Правила </a:t>
            </a:r>
            <a:r>
              <a:rPr lang="ru-RU" dirty="0" err="1">
                <a:solidFill>
                  <a:srgbClr val="FFFF00"/>
                </a:solidFill>
              </a:rPr>
              <a:t>безпечної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поведінки</a:t>
            </a:r>
            <a:r>
              <a:rPr lang="ru-RU" dirty="0">
                <a:solidFill>
                  <a:srgbClr val="FFFF00"/>
                </a:solidFill>
              </a:rPr>
              <a:t> в </a:t>
            </a:r>
            <a:r>
              <a:rPr lang="ru-RU" dirty="0" err="1">
                <a:solidFill>
                  <a:srgbClr val="FFFF00"/>
                </a:solidFill>
              </a:rPr>
              <a:t>надзвичайних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 smtClean="0">
                <a:solidFill>
                  <a:srgbClr val="FFFF00"/>
                </a:solidFill>
              </a:rPr>
              <a:t>ситуаціях</a:t>
            </a:r>
            <a:r>
              <a:rPr lang="ru-RU" dirty="0" smtClean="0">
                <a:solidFill>
                  <a:srgbClr val="FFFF00"/>
                </a:solidFill>
              </a:rPr>
              <a:t>: </a:t>
            </a:r>
            <a:r>
              <a:rPr lang="en-US" dirty="0">
                <a:solidFill>
                  <a:srgbClr val="FFFF00"/>
                </a:solidFill>
                <a:hlinkClick r:id="rId5"/>
              </a:rPr>
              <a:t>http://mankrda.gov.ua/pravila-bezpechnoi-povedinki-v-nadzvichajnih-situaciyah</a:t>
            </a:r>
            <a:r>
              <a:rPr lang="en-US" dirty="0" smtClean="0">
                <a:solidFill>
                  <a:srgbClr val="FFFF00"/>
                </a:solidFill>
                <a:hlinkClick r:id="rId5"/>
              </a:rPr>
              <a:t>/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uk-UA" dirty="0" smtClean="0">
                <a:solidFill>
                  <a:srgbClr val="FFFF00"/>
                </a:solidFill>
              </a:rPr>
              <a:t>6. </a:t>
            </a:r>
            <a:r>
              <a:rPr lang="uk-UA" dirty="0">
                <a:solidFill>
                  <a:srgbClr val="FFFF00"/>
                </a:solidFill>
              </a:rPr>
              <a:t>Вечірній Київ</a:t>
            </a:r>
            <a:r>
              <a:rPr lang="uk-UA" dirty="0" smtClean="0">
                <a:solidFill>
                  <a:srgbClr val="FFFF00"/>
                </a:solidFill>
              </a:rPr>
              <a:t>: Що </a:t>
            </a:r>
            <a:r>
              <a:rPr lang="uk-UA" dirty="0">
                <a:solidFill>
                  <a:srgbClr val="FFFF00"/>
                </a:solidFill>
              </a:rPr>
              <a:t>робити у разі надзвичайної ситуації або війни: українцям підготували </a:t>
            </a:r>
            <a:r>
              <a:rPr lang="uk-UA" dirty="0" smtClean="0">
                <a:solidFill>
                  <a:srgbClr val="FFFF00"/>
                </a:solidFill>
              </a:rPr>
              <a:t>довідник: </a:t>
            </a:r>
            <a:r>
              <a:rPr lang="en-US" dirty="0">
                <a:solidFill>
                  <a:srgbClr val="FFFF00"/>
                </a:solidFill>
                <a:hlinkClick r:id="rId6"/>
              </a:rPr>
              <a:t>https://vechirniy.kyiv.ua/news/61736</a:t>
            </a:r>
            <a:r>
              <a:rPr lang="en-US" dirty="0" smtClean="0">
                <a:solidFill>
                  <a:srgbClr val="FFFF00"/>
                </a:solidFill>
                <a:hlinkClick r:id="rId6"/>
              </a:rPr>
              <a:t>/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  <a:endParaRPr lang="uk-U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65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кризовій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674" y="1431343"/>
            <a:ext cx="11450972" cy="4351338"/>
          </a:xfrm>
        </p:spPr>
        <p:txBody>
          <a:bodyPr/>
          <a:lstStyle/>
          <a:p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 негаразди та кризові ситуації, які можуть статися.</a:t>
            </a:r>
          </a:p>
          <a:p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Обміркуй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поведінку у випадку кожної з можливих ситуацій.</a:t>
            </a:r>
          </a:p>
          <a:p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 родини повинен знати найбезпечніші місця в оселі, де </a:t>
            </a:r>
          </a:p>
          <a:p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 сховатися подалі від вікон, куди бігти, а коли ховатися вдома, </a:t>
            </a:r>
          </a:p>
          <a:p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навпаки, небезпечно.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0" y="4059587"/>
            <a:ext cx="5012917" cy="26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6" b="3206"/>
          <a:stretch/>
        </p:blipFill>
        <p:spPr bwMode="auto">
          <a:xfrm>
            <a:off x="5395943" y="3677719"/>
            <a:ext cx="6600314" cy="307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189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770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617" y="2793534"/>
            <a:ext cx="11526473" cy="3649211"/>
          </a:xfrm>
        </p:spPr>
        <p:txBody>
          <a:bodyPr>
            <a:normAutofit/>
          </a:bodyPr>
          <a:lstStyle/>
          <a:p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Оберіть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 зустрічі на випадок, якщо усі члени родини опинилися </a:t>
            </a:r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 локаціях під час надзвичайної ситуації, а також на випадок, </a:t>
            </a:r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 терміново покинути оселю.</a:t>
            </a:r>
          </a:p>
          <a:p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Переконайся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тобі відомі місця зустрічі близьких тобі людей та </a:t>
            </a:r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їхні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номери телефонів.</a:t>
            </a:r>
          </a:p>
          <a:p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Заздалегідь знайдіть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захисні споруди цивільного захисту, у </a:t>
            </a:r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 ви зможете 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сховатися.</a:t>
            </a:r>
          </a:p>
          <a:p>
            <a:r>
              <a:rPr lang="uk-UA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uk-UA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яким чином потурбуєшся про домашніх тварин.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0" y="436213"/>
            <a:ext cx="3768856" cy="232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52" y="596085"/>
            <a:ext cx="3777289" cy="223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019" y="436213"/>
            <a:ext cx="3802237" cy="232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373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" y="142613"/>
            <a:ext cx="11917930" cy="655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48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455" y="0"/>
            <a:ext cx="10691070" cy="1348508"/>
          </a:xfrm>
        </p:spPr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чутно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сигнал "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слідувати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укриття</a:t>
            </a:r>
            <a:r>
              <a:rPr lang="ru-RU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"?</a:t>
            </a:r>
            <a:endParaRPr lang="uk-UA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41364" y="1191238"/>
            <a:ext cx="7860485" cy="2644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Найпростіші укриття 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це цокольні та підвальні приміщення будинків, підземні паркінги та підземні переходи. У них можна сховатися під час нетривалих обстрілів. Найбезпечніші з них ті, які мають декілька виходів (один з них за межами будівлі).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7" y="4774924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08" y="4132818"/>
            <a:ext cx="3380341" cy="223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7" y="1879134"/>
            <a:ext cx="3619500" cy="255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05849" y="342840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Сховище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це герметична споруда для тривалого перебування людей у випадку надзвичайної ситуації. Щоб знайти такі приміщення, шукайте позначки «Укриття» чи «Об’єкт цивільного захисту». Також там має бути номер телефону людини, яка в разі небезпеки відчинить двері сховища чи укриття. </a:t>
            </a:r>
          </a:p>
        </p:txBody>
      </p:sp>
    </p:spTree>
    <p:extLst>
      <p:ext uri="{BB962C8B-B14F-4D97-AF65-F5344CB8AC3E}">
        <p14:creationId xmlns:p14="http://schemas.microsoft.com/office/powerpoint/2010/main" val="1013162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94121" y="718279"/>
            <a:ext cx="6509857" cy="582513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uk-UA" b="1" i="1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i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Сигнал </a:t>
            </a:r>
            <a:r>
              <a:rPr lang="uk-UA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«Увага всім» 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це протяжне звучання сирен або уривчасті гудки. Сигнал подається гудками заводів і підприємств через гучномовці та гудками транспортних засобів (зокрема, з автомобілів ДСНС, обладнаних гучномовцями).</a:t>
            </a:r>
          </a:p>
          <a:p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Увімкніть телевізор або радіо: офіційне повідомлення передається протягом 5 хвилин після сигнал.</a:t>
            </a: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повідомлення можна буде дізнатися місце й час виникнення надзвичайної ситуації, її масштаб, імовірну тривалість та порядок дій для безпеки. Прослухали повідомлення — виконуйте інструкції.</a:t>
            </a: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Залишайте телевізор чи радіо увімкненими — цими каналами можуть надходити наступні повідомлення.</a:t>
            </a:r>
          </a:p>
          <a:p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можливості передайте повідомлення сусідам.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3" y="176170"/>
            <a:ext cx="5108894" cy="655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199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r="4640"/>
          <a:stretch/>
        </p:blipFill>
        <p:spPr bwMode="auto">
          <a:xfrm>
            <a:off x="201336" y="151002"/>
            <a:ext cx="11744587" cy="639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629" y="3560625"/>
            <a:ext cx="5268287" cy="2747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15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7" y="92279"/>
            <a:ext cx="11927237" cy="662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3360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1761</Words>
  <Application>Microsoft Office PowerPoint</Application>
  <PresentationFormat>Произвольный</PresentationFormat>
  <Paragraphs>109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ПОВЕДІНКА ПІД ЧАС ВОЄННОГО СТАНУ</vt:lpstr>
      <vt:lpstr>Презентация PowerPoint</vt:lpstr>
      <vt:lpstr>Алгоритм дій в кризовій ситуації:</vt:lpstr>
      <vt:lpstr>Презентация PowerPoint</vt:lpstr>
      <vt:lpstr>Презентация PowerPoint</vt:lpstr>
      <vt:lpstr>Що робити, коли чутно сигнал "слідувати в укриття"?</vt:lpstr>
      <vt:lpstr>Презентация PowerPoint</vt:lpstr>
      <vt:lpstr>Презентация PowerPoint</vt:lpstr>
      <vt:lpstr>Презентация PowerPoint</vt:lpstr>
      <vt:lpstr>При повітряній небезпеці:</vt:lpstr>
      <vt:lpstr>Що робити, якщо ти помітив підозрілий  предмет або вибухівку?</vt:lpstr>
      <vt:lpstr>Презентация PowerPoint</vt:lpstr>
      <vt:lpstr>Презентация PowerPoint</vt:lpstr>
      <vt:lpstr>Презентация PowerPoint</vt:lpstr>
      <vt:lpstr>Презентация PowerPoint</vt:lpstr>
      <vt:lpstr>Якщо стався вибух:</vt:lpstr>
      <vt:lpstr>При загрозі масових заворушень:</vt:lpstr>
      <vt:lpstr>Що робити під час обстрілу стрілецькою зброєю?</vt:lpstr>
      <vt:lpstr>Презентация PowerPoint</vt:lpstr>
      <vt:lpstr>Що робити у випадку радіаційної аварії?</vt:lpstr>
      <vt:lpstr>Знезараження себе:</vt:lpstr>
      <vt:lpstr>Безпека харчових продуктів та питної води в радіаційній надзвичайній ситуації</vt:lpstr>
      <vt:lpstr>Безпека води</vt:lpstr>
      <vt:lpstr>Що робити  у разі хімічного ураження?</vt:lpstr>
      <vt:lpstr>Як виявити ознаки отруєння ?</vt:lpstr>
      <vt:lpstr>Що робити, якщо представники збройних  сил країни-агресора з’явилися поблизу  твоєї домівки?</vt:lpstr>
      <vt:lpstr>Презентация PowerPoint</vt:lpstr>
      <vt:lpstr>Презентация PowerPoint</vt:lpstr>
      <vt:lpstr>СПИСОК ВИКОРИСТАНИХ ДЖЕРЕЛ: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1</cp:lastModifiedBy>
  <cp:revision>32</cp:revision>
  <dcterms:created xsi:type="dcterms:W3CDTF">2020-10-04T11:17:04Z</dcterms:created>
  <dcterms:modified xsi:type="dcterms:W3CDTF">2022-04-06T13:41:54Z</dcterms:modified>
</cp:coreProperties>
</file>